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Instrument Sans Medium"/>
      <p:regular r:id="rId16"/>
      <p:bold r:id="rId17"/>
      <p:italic r:id="rId18"/>
      <p:boldItalic r:id="rId19"/>
    </p:embeddedFont>
    <p:embeddedFont>
      <p:font typeface="Average"/>
      <p:regular r:id="rId20"/>
    </p:embeddedFont>
    <p:embeddedFont>
      <p:font typeface="Instrument Sans"/>
      <p:regular r:id="rId21"/>
      <p:bold r:id="rId22"/>
      <p:italic r:id="rId23"/>
      <p:boldItalic r:id="rId24"/>
    </p:embeddedFont>
    <p:embeddedFont>
      <p:font typeface="Oswald"/>
      <p:regular r:id="rId25"/>
      <p:bold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22" Type="http://schemas.openxmlformats.org/officeDocument/2006/relationships/font" Target="fonts/InstrumentSans-bold.fntdata"/><Relationship Id="rId21" Type="http://schemas.openxmlformats.org/officeDocument/2006/relationships/font" Target="fonts/InstrumentSans-regular.fntdata"/><Relationship Id="rId24" Type="http://schemas.openxmlformats.org/officeDocument/2006/relationships/font" Target="fonts/InstrumentSans-boldItalic.fntdata"/><Relationship Id="rId23" Type="http://schemas.openxmlformats.org/officeDocument/2006/relationships/font" Target="fonts/Instrumen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nstrumentSansMedium-bold.fntdata"/><Relationship Id="rId16" Type="http://schemas.openxmlformats.org/officeDocument/2006/relationships/font" Target="fonts/InstrumentSansMedium-regular.fntdata"/><Relationship Id="rId19" Type="http://schemas.openxmlformats.org/officeDocument/2006/relationships/font" Target="fonts/InstrumentSansMedium-boldItalic.fntdata"/><Relationship Id="rId18" Type="http://schemas.openxmlformats.org/officeDocument/2006/relationships/font" Target="fonts/InstrumentSans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be walking through how I approached the AeroConnect challenge, from exploring the data to building the dashboard to making the prediction model, and finally giving recommendations to AeroConnect.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49c52c46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49c52c46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49c52c46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49c52c46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first start off by talking about how I prepped the data and got the clean CSV that I used for all my analysis. I ended up creating seven new columns to make the dataset easier to work with.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first one was </a:t>
            </a:r>
            <a:r>
              <a:rPr b="1" lang="en">
                <a:solidFill>
                  <a:schemeClr val="dk1"/>
                </a:solidFill>
              </a:rPr>
              <a:t>Date</a:t>
            </a:r>
            <a:r>
              <a:rPr lang="en">
                <a:solidFill>
                  <a:schemeClr val="dk1"/>
                </a:solidFill>
              </a:rPr>
              <a:t>, where I used the year and month column to set the date of each row equal the first day of the given month in that year to make everything lines up nicely by month.</a:t>
            </a:r>
            <a:br>
              <a:rPr lang="en">
                <a:solidFill>
                  <a:schemeClr val="dk1"/>
                </a:solidFill>
              </a:rPr>
            </a:br>
            <a:r>
              <a:rPr lang="en">
                <a:solidFill>
                  <a:schemeClr val="dk1"/>
                </a:solidFill>
              </a:rPr>
              <a:t> Then I made a </a:t>
            </a:r>
            <a:r>
              <a:rPr b="1" lang="en">
                <a:solidFill>
                  <a:schemeClr val="dk1"/>
                </a:solidFill>
              </a:rPr>
              <a:t>Route</a:t>
            </a:r>
            <a:r>
              <a:rPr lang="en">
                <a:solidFill>
                  <a:schemeClr val="dk1"/>
                </a:solidFill>
              </a:rPr>
              <a:t> column, which shows the Australian port pointing to the foreign port, showing the city pair in a readable format. The </a:t>
            </a:r>
            <a:r>
              <a:rPr b="1" lang="en">
                <a:solidFill>
                  <a:schemeClr val="dk1"/>
                </a:solidFill>
              </a:rPr>
              <a:t>City_pair</a:t>
            </a:r>
            <a:r>
              <a:rPr lang="en">
                <a:solidFill>
                  <a:schemeClr val="dk1"/>
                </a:solidFill>
              </a:rPr>
              <a:t> is very similar to this, except the Australian and foreign port are </a:t>
            </a:r>
            <a:r>
              <a:rPr lang="en">
                <a:solidFill>
                  <a:schemeClr val="dk1"/>
                </a:solidFill>
              </a:rPr>
              <a:t>separate</a:t>
            </a:r>
            <a:r>
              <a:rPr lang="en">
                <a:solidFill>
                  <a:schemeClr val="dk1"/>
                </a:solidFill>
              </a:rPr>
              <a:t> with a vertical 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I created two columns around load balance. </a:t>
            </a:r>
            <a:r>
              <a:rPr b="1" lang="en">
                <a:solidFill>
                  <a:schemeClr val="dk1"/>
                </a:solidFill>
              </a:rPr>
              <a:t>Load_balance_diff</a:t>
            </a:r>
            <a:r>
              <a:rPr lang="en">
                <a:solidFill>
                  <a:schemeClr val="dk1"/>
                </a:solidFill>
              </a:rPr>
              <a:t> is just passengers in minus passengers out, so I could quickly see if a route had more people coming in than leaving. Then </a:t>
            </a:r>
            <a:r>
              <a:rPr b="1" lang="en">
                <a:solidFill>
                  <a:schemeClr val="dk1"/>
                </a:solidFill>
              </a:rPr>
              <a:t>Load_balance_ratio</a:t>
            </a:r>
            <a:r>
              <a:rPr lang="en">
                <a:solidFill>
                  <a:schemeClr val="dk1"/>
                </a:solidFill>
              </a:rPr>
              <a:t> does the same thing but as a ratio, which helps compare routes of different sizes.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also added </a:t>
            </a:r>
            <a:r>
              <a:rPr b="1" lang="en">
                <a:solidFill>
                  <a:schemeClr val="dk1"/>
                </a:solidFill>
              </a:rPr>
              <a:t>Continent</a:t>
            </a:r>
            <a:r>
              <a:rPr lang="en">
                <a:solidFill>
                  <a:schemeClr val="dk1"/>
                </a:solidFill>
              </a:rPr>
              <a:t>, which groups the foreign port by its continent, so I could look at bigger geographic trends — like Asia and Oceania clearly being the busiest.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I made </a:t>
            </a:r>
            <a:r>
              <a:rPr b="1" lang="en">
                <a:solidFill>
                  <a:schemeClr val="dk1"/>
                </a:solidFill>
              </a:rPr>
              <a:t>Passenger_total_z</a:t>
            </a:r>
            <a:r>
              <a:rPr lang="en">
                <a:solidFill>
                  <a:schemeClr val="dk1"/>
                </a:solidFill>
              </a:rPr>
              <a:t>, which is just the z-score of the how the route performed, relative to its other months in the dataset.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These extra columns made it way easier to find patterns, run the models and visualizations I did, and set the foundation for the forecasting insights I was able to glean from later.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49c52c46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49c52c46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49c52c46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49c52c46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649c52c46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649c52c46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I got to the modeling stage, I first thought about whether something simple like </a:t>
            </a:r>
            <a:r>
              <a:rPr b="1" lang="en">
                <a:solidFill>
                  <a:schemeClr val="dk1"/>
                </a:solidFill>
              </a:rPr>
              <a:t>linear regression</a:t>
            </a:r>
            <a:r>
              <a:rPr lang="en">
                <a:solidFill>
                  <a:schemeClr val="dk1"/>
                </a:solidFill>
              </a:rPr>
              <a:t> could work. The problem is that linear regression doesn’t really handle seasonality or repeating cycles well because it just tries to draw the best straight line through the data. That wouldn’t capture the general peaks in December and January or the dips in February that we clearly saw earlier.</a:t>
            </a:r>
            <a:endParaRPr>
              <a:solidFill>
                <a:schemeClr val="dk1"/>
              </a:solidFill>
            </a:endParaRPr>
          </a:p>
          <a:p>
            <a:pPr indent="0" lvl="0" marL="0" rtl="0" algn="l">
              <a:spcBef>
                <a:spcPts val="0"/>
              </a:spcBef>
              <a:spcAft>
                <a:spcPts val="0"/>
              </a:spcAft>
              <a:buNone/>
            </a:pPr>
            <a:r>
              <a:rPr lang="en">
                <a:solidFill>
                  <a:schemeClr val="dk1"/>
                </a:solidFill>
              </a:rPr>
              <a:t>So instead, I went with </a:t>
            </a:r>
            <a:r>
              <a:rPr b="1" lang="en">
                <a:solidFill>
                  <a:schemeClr val="dk1"/>
                </a:solidFill>
              </a:rPr>
              <a:t>SARIMA</a:t>
            </a:r>
            <a:r>
              <a:rPr lang="en">
                <a:solidFill>
                  <a:schemeClr val="dk1"/>
                </a:solidFill>
              </a:rPr>
              <a:t>. This model is built for time series data because it can handle seasonality really well, and it also works on non-stationary data, which is important since our dataset had an upward trend over the years. That combination made SARIMA the best fit to both capture the repeating yearly patterns and adjust for the overall growth in passenger traffic.</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49c52c46d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49c52c46d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choosing SARIMA, I had to decide on the parameters. For the </a:t>
            </a:r>
            <a:r>
              <a:rPr b="1" lang="en">
                <a:solidFill>
                  <a:schemeClr val="dk1"/>
                </a:solidFill>
              </a:rPr>
              <a:t>non-seasonal part</a:t>
            </a:r>
            <a:r>
              <a:rPr lang="en">
                <a:solidFill>
                  <a:schemeClr val="dk1"/>
                </a:solidFill>
              </a:rPr>
              <a:t>, I used </a:t>
            </a:r>
            <a:r>
              <a:rPr lang="en">
                <a:solidFill>
                  <a:srgbClr val="188038"/>
                </a:solidFill>
                <a:latin typeface="Roboto Mono"/>
                <a:ea typeface="Roboto Mono"/>
                <a:cs typeface="Roboto Mono"/>
                <a:sym typeface="Roboto Mono"/>
              </a:rPr>
              <a:t>(p=1, d=1, q=1)</a:t>
            </a:r>
            <a:r>
              <a:rPr lang="en">
                <a:solidFill>
                  <a:schemeClr val="dk1"/>
                </a:solidFill>
              </a:rPr>
              <a:t>. That means I included one autoregressive term, applied first differencing to remove the overall upward trend, and added one moving average term to capture residual error patterns.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seasonal part, I used </a:t>
            </a:r>
            <a:r>
              <a:rPr lang="en">
                <a:solidFill>
                  <a:srgbClr val="188038"/>
                </a:solidFill>
                <a:latin typeface="Roboto Mono"/>
                <a:ea typeface="Roboto Mono"/>
                <a:cs typeface="Roboto Mono"/>
                <a:sym typeface="Roboto Mono"/>
              </a:rPr>
              <a:t>(P=1, D=1, Q=1, s=12)</a:t>
            </a:r>
            <a:r>
              <a:rPr lang="en">
                <a:solidFill>
                  <a:schemeClr val="dk1"/>
                </a:solidFill>
              </a:rPr>
              <a:t>. This enabled the model to look back one year at a time, since the data is monthly and has clear yearly seasonality. In doing so, the model can capture the repeating local maximums and minimums across the same months annually. By including both seasonal autoregressive and moving average terms, it doesn’t just recognize these cycles but it also accounts for how past seasonal fluctuations might influence future values, making the predictions more reliable.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To train the model, I used data from 1985 through 1988, and then tested it on the first six months of 1989. That way I could evaluate how well the model predicts new data and get an actual accuracy measure.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49c52c46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49c52c46d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when I tested the model, the </a:t>
            </a:r>
            <a:r>
              <a:rPr b="1" lang="en">
                <a:solidFill>
                  <a:schemeClr val="dk1"/>
                </a:solidFill>
              </a:rPr>
              <a:t>Singapore routes consistently showed the best accuracy</a:t>
            </a:r>
            <a:r>
              <a:rPr lang="en">
                <a:solidFill>
                  <a:schemeClr val="dk1"/>
                </a:solidFill>
              </a:rPr>
              <a:t>. For example, Melbourne–Singapore and Perth–Singapore both had really low MAPE values, in the 2–4% range, which means the model was almost spot 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other hand, the </a:t>
            </a:r>
            <a:r>
              <a:rPr b="1" lang="en">
                <a:solidFill>
                  <a:schemeClr val="dk1"/>
                </a:solidFill>
              </a:rPr>
              <a:t>Sydney ↔ Auckland route was much less accurate</a:t>
            </a:r>
            <a:r>
              <a:rPr lang="en">
                <a:solidFill>
                  <a:schemeClr val="dk1"/>
                </a:solidFill>
              </a:rPr>
              <a:t>, even though it had the highest overall passenger traffic. The model really struggled here, giving a much higher error rate, over 20%.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reason for this difference comes down to </a:t>
            </a:r>
            <a:r>
              <a:rPr b="1" lang="en">
                <a:solidFill>
                  <a:schemeClr val="dk1"/>
                </a:solidFill>
              </a:rPr>
              <a:t>seasonal consistency</a:t>
            </a:r>
            <a:r>
              <a:rPr lang="en">
                <a:solidFill>
                  <a:schemeClr val="dk1"/>
                </a:solidFill>
              </a:rPr>
              <a:t>. Singapore routes follow a very steady pattern year after year where the monthly peaks and dips happen reliably, which makes them easy for SARIMA to predict. Sydney and Auckland, however, are a lot more volatile. Their peaks and valleys don’t line up consistently across years, and 1989 in particular showed unusual fluctuations that the model couldn’t capture. To visually show this, let’s switch to my dashboard.</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So essentially, the model works really well when the seasonality is stable, but breaks down when the demand is irregular.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49c52c46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49c52c46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49c52c46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49c52c46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based on what the model showed, the biggest takeaway is that </a:t>
            </a:r>
            <a:r>
              <a:rPr b="1" lang="en">
                <a:solidFill>
                  <a:schemeClr val="dk1"/>
                </a:solidFill>
              </a:rPr>
              <a:t>Singapore routes are really consistent and predictable</a:t>
            </a:r>
            <a:r>
              <a:rPr lang="en">
                <a:solidFill>
                  <a:schemeClr val="dk1"/>
                </a:solidFill>
              </a:rPr>
              <a:t>, so for AeroConnect, it makes sense </a:t>
            </a:r>
            <a:r>
              <a:rPr lang="en">
                <a:solidFill>
                  <a:schemeClr val="dk1"/>
                </a:solidFill>
              </a:rPr>
              <a:t>to </a:t>
            </a:r>
            <a:r>
              <a:rPr lang="en">
                <a:solidFill>
                  <a:schemeClr val="dk1"/>
                </a:solidFill>
              </a:rPr>
              <a:t>keep investing heavily there, especially the top three routes (Melbourne, </a:t>
            </a:r>
            <a:r>
              <a:rPr lang="en">
                <a:solidFill>
                  <a:schemeClr val="dk1"/>
                </a:solidFill>
              </a:rPr>
              <a:t>Sydney</a:t>
            </a:r>
            <a:r>
              <a:rPr lang="en">
                <a:solidFill>
                  <a:schemeClr val="dk1"/>
                </a:solidFill>
              </a:rPr>
              <a:t>, and Perth). On the other hand, the </a:t>
            </a:r>
            <a:r>
              <a:rPr b="1" lang="en">
                <a:solidFill>
                  <a:schemeClr val="dk1"/>
                </a:solidFill>
              </a:rPr>
              <a:t>Sydney ↔ Auckland route is much more volatile</a:t>
            </a:r>
            <a:r>
              <a:rPr lang="en">
                <a:solidFill>
                  <a:schemeClr val="dk1"/>
                </a:solidFill>
              </a:rPr>
              <a:t>, with peaks and valleys all over the place, so scaling back there could reduce the risk of loss even though it has the highest passenger traffic.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model itself is especially valuable for </a:t>
            </a:r>
            <a:r>
              <a:rPr b="1" lang="en">
                <a:solidFill>
                  <a:schemeClr val="dk1"/>
                </a:solidFill>
              </a:rPr>
              <a:t>routes that show stable seasonal patterns, regardless of the passenger traffic,</a:t>
            </a:r>
            <a:r>
              <a:rPr lang="en">
                <a:solidFill>
                  <a:schemeClr val="dk1"/>
                </a:solidFill>
              </a:rPr>
              <a:t> because it predicts them almost perfectly. That means that AeroConnect can use it to make smarter </a:t>
            </a:r>
            <a:r>
              <a:rPr b="1" lang="en">
                <a:solidFill>
                  <a:schemeClr val="dk1"/>
                </a:solidFill>
              </a:rPr>
              <a:t>investment and resourcing decisions</a:t>
            </a:r>
            <a:r>
              <a:rPr lang="en">
                <a:solidFill>
                  <a:schemeClr val="dk1"/>
                </a:solidFill>
              </a:rPr>
              <a:t> such as how many pilots and cabin crew to schedule, how much catering to order, when to plan maintenance for flights, or even how to set promotions and marketing during low-demand months.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spTree>
      <p:nvGrpSpPr>
        <p:cNvPr id="55" name="Shape 55"/>
        <p:cNvGrpSpPr/>
        <p:nvPr/>
      </p:nvGrpSpPr>
      <p:grpSpPr>
        <a:xfrm>
          <a:off x="0" y="0"/>
          <a:ext cx="0" cy="0"/>
          <a:chOff x="0" y="0"/>
          <a:chExt cx="0" cy="0"/>
        </a:xfrm>
      </p:grpSpPr>
      <p:pic>
        <p:nvPicPr>
          <p:cNvPr descr="A bird’s-eye shot of a cargo ship crossing an ocean. " id="56" name="Google Shape;56;p13"/>
          <p:cNvPicPr preferRelativeResize="0"/>
          <p:nvPr/>
        </p:nvPicPr>
        <p:blipFill rotWithShape="1">
          <a:blip r:embed="rId2">
            <a:alphaModFix/>
          </a:blip>
          <a:srcRect b="28437" l="17121" r="682" t="2151"/>
          <a:stretch/>
        </p:blipFill>
        <p:spPr>
          <a:xfrm flipH="1">
            <a:off x="99" y="0"/>
            <a:ext cx="9144003" cy="5143501"/>
          </a:xfrm>
          <a:prstGeom prst="rect">
            <a:avLst/>
          </a:prstGeom>
          <a:noFill/>
          <a:ln>
            <a:noFill/>
          </a:ln>
        </p:spPr>
      </p:pic>
      <p:sp>
        <p:nvSpPr>
          <p:cNvPr id="57" name="Google Shape;57;p13"/>
          <p:cNvSpPr/>
          <p:nvPr/>
        </p:nvSpPr>
        <p:spPr>
          <a:xfrm>
            <a:off x="100" y="3220225"/>
            <a:ext cx="9144000" cy="1923000"/>
          </a:xfrm>
          <a:prstGeom prst="rect">
            <a:avLst/>
          </a:prstGeom>
          <a:gradFill>
            <a:gsLst>
              <a:gs pos="0">
                <a:srgbClr val="FFFFFF">
                  <a:alpha val="0"/>
                </a:srgbClr>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strument Sans"/>
                <a:ea typeface="Instrument Sans"/>
                <a:cs typeface="Instrument Sans"/>
                <a:sym typeface="Instrument Sans"/>
              </a:rPr>
              <a:t>\</a:t>
            </a:r>
            <a:endParaRPr>
              <a:latin typeface="Instrument Sans"/>
              <a:ea typeface="Instrument Sans"/>
              <a:cs typeface="Instrument Sans"/>
              <a:sym typeface="Instrument Sans"/>
            </a:endParaRPr>
          </a:p>
        </p:txBody>
      </p:sp>
      <p:sp>
        <p:nvSpPr>
          <p:cNvPr id="58" name="Google Shape;58;p13"/>
          <p:cNvSpPr txBox="1"/>
          <p:nvPr>
            <p:ph type="title"/>
          </p:nvPr>
        </p:nvSpPr>
        <p:spPr>
          <a:xfrm>
            <a:off x="96175" y="62106"/>
            <a:ext cx="6683700" cy="17265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59" name="Google Shape;59;p13"/>
          <p:cNvSpPr txBox="1"/>
          <p:nvPr>
            <p:ph idx="1" type="subTitle"/>
          </p:nvPr>
        </p:nvSpPr>
        <p:spPr>
          <a:xfrm>
            <a:off x="1545800" y="1715650"/>
            <a:ext cx="1163400" cy="443400"/>
          </a:xfrm>
          <a:prstGeom prst="rect">
            <a:avLst/>
          </a:prstGeom>
        </p:spPr>
        <p:txBody>
          <a:bodyPr anchorCtr="0" anchor="t" bIns="0" lIns="0" spcFirstLastPara="1" rIns="0" wrap="square" tIns="0">
            <a:normAutofit/>
          </a:bodyPr>
          <a:lstStyle>
            <a:lvl1pPr lvl="0" algn="ctr">
              <a:spcBef>
                <a:spcPts val="0"/>
              </a:spcBef>
              <a:spcAft>
                <a:spcPts val="0"/>
              </a:spcAft>
              <a:buNone/>
              <a:defRPr sz="1000">
                <a:latin typeface="Instrument Sans Medium"/>
                <a:ea typeface="Instrument Sans Medium"/>
                <a:cs typeface="Instrument Sans Medium"/>
                <a:sym typeface="Instrument Sans Medium"/>
              </a:defRPr>
            </a:lvl1pPr>
            <a:lvl2pPr lvl="1" algn="ctr">
              <a:spcBef>
                <a:spcPts val="1200"/>
              </a:spcBef>
              <a:spcAft>
                <a:spcPts val="0"/>
              </a:spcAft>
              <a:buNone/>
              <a:defRPr sz="1000">
                <a:latin typeface="Instrument Sans Medium"/>
                <a:ea typeface="Instrument Sans Medium"/>
                <a:cs typeface="Instrument Sans Medium"/>
                <a:sym typeface="Instrument Sans Medium"/>
              </a:defRPr>
            </a:lvl2pPr>
            <a:lvl3pPr lvl="2" algn="ctr">
              <a:spcBef>
                <a:spcPts val="1200"/>
              </a:spcBef>
              <a:spcAft>
                <a:spcPts val="0"/>
              </a:spcAft>
              <a:buNone/>
              <a:defRPr sz="1000">
                <a:latin typeface="Instrument Sans Medium"/>
                <a:ea typeface="Instrument Sans Medium"/>
                <a:cs typeface="Instrument Sans Medium"/>
                <a:sym typeface="Instrument Sans Medium"/>
              </a:defRPr>
            </a:lvl3pPr>
            <a:lvl4pPr lvl="3" algn="ctr">
              <a:spcBef>
                <a:spcPts val="1200"/>
              </a:spcBef>
              <a:spcAft>
                <a:spcPts val="0"/>
              </a:spcAft>
              <a:buNone/>
              <a:defRPr sz="1000">
                <a:latin typeface="Instrument Sans Medium"/>
                <a:ea typeface="Instrument Sans Medium"/>
                <a:cs typeface="Instrument Sans Medium"/>
                <a:sym typeface="Instrument Sans Medium"/>
              </a:defRPr>
            </a:lvl4pPr>
            <a:lvl5pPr lvl="4" algn="ctr">
              <a:spcBef>
                <a:spcPts val="1200"/>
              </a:spcBef>
              <a:spcAft>
                <a:spcPts val="0"/>
              </a:spcAft>
              <a:buNone/>
              <a:defRPr sz="1000">
                <a:latin typeface="Instrument Sans Medium"/>
                <a:ea typeface="Instrument Sans Medium"/>
                <a:cs typeface="Instrument Sans Medium"/>
                <a:sym typeface="Instrument Sans Medium"/>
              </a:defRPr>
            </a:lvl5pPr>
            <a:lvl6pPr lvl="5" algn="ctr">
              <a:spcBef>
                <a:spcPts val="1200"/>
              </a:spcBef>
              <a:spcAft>
                <a:spcPts val="0"/>
              </a:spcAft>
              <a:buNone/>
              <a:defRPr sz="1000">
                <a:latin typeface="Instrument Sans Medium"/>
                <a:ea typeface="Instrument Sans Medium"/>
                <a:cs typeface="Instrument Sans Medium"/>
                <a:sym typeface="Instrument Sans Medium"/>
              </a:defRPr>
            </a:lvl6pPr>
            <a:lvl7pPr lvl="6" algn="ctr">
              <a:spcBef>
                <a:spcPts val="1200"/>
              </a:spcBef>
              <a:spcAft>
                <a:spcPts val="0"/>
              </a:spcAft>
              <a:buNone/>
              <a:defRPr sz="1000">
                <a:latin typeface="Instrument Sans Medium"/>
                <a:ea typeface="Instrument Sans Medium"/>
                <a:cs typeface="Instrument Sans Medium"/>
                <a:sym typeface="Instrument Sans Medium"/>
              </a:defRPr>
            </a:lvl7pPr>
            <a:lvl8pPr lvl="7" algn="ctr">
              <a:spcBef>
                <a:spcPts val="1200"/>
              </a:spcBef>
              <a:spcAft>
                <a:spcPts val="0"/>
              </a:spcAft>
              <a:buNone/>
              <a:defRPr sz="1000">
                <a:latin typeface="Instrument Sans Medium"/>
                <a:ea typeface="Instrument Sans Medium"/>
                <a:cs typeface="Instrument Sans Medium"/>
                <a:sym typeface="Instrument Sans Medium"/>
              </a:defRPr>
            </a:lvl8pPr>
            <a:lvl9pPr lvl="8" algn="ctr">
              <a:spcBef>
                <a:spcPts val="1200"/>
              </a:spcBef>
              <a:spcAft>
                <a:spcPts val="1200"/>
              </a:spcAft>
              <a:buNone/>
              <a:defRPr sz="1000">
                <a:latin typeface="Instrument Sans Medium"/>
                <a:ea typeface="Instrument Sans Medium"/>
                <a:cs typeface="Instrument Sans Medium"/>
                <a:sym typeface="Instrument Sans Medium"/>
              </a:defRPr>
            </a:lvl9pPr>
          </a:lstStyle>
          <a:p/>
        </p:txBody>
      </p:sp>
      <p:sp>
        <p:nvSpPr>
          <p:cNvPr id="60" name="Google Shape;60;p13"/>
          <p:cNvSpPr txBox="1"/>
          <p:nvPr>
            <p:ph idx="2" type="subTitle"/>
          </p:nvPr>
        </p:nvSpPr>
        <p:spPr>
          <a:xfrm>
            <a:off x="279900" y="1715650"/>
            <a:ext cx="1163400" cy="443400"/>
          </a:xfrm>
          <a:prstGeom prst="rect">
            <a:avLst/>
          </a:prstGeom>
        </p:spPr>
        <p:txBody>
          <a:bodyPr anchorCtr="0" anchor="t" bIns="0" lIns="0" spcFirstLastPara="1" rIns="0" wrap="square" tIns="0">
            <a:normAutofit/>
          </a:bodyPr>
          <a:lstStyle>
            <a:lvl1pPr lvl="0" algn="ctr">
              <a:spcBef>
                <a:spcPts val="0"/>
              </a:spcBef>
              <a:spcAft>
                <a:spcPts val="0"/>
              </a:spcAft>
              <a:buNone/>
              <a:defRPr sz="1000">
                <a:latin typeface="Instrument Sans Medium"/>
                <a:ea typeface="Instrument Sans Medium"/>
                <a:cs typeface="Instrument Sans Medium"/>
                <a:sym typeface="Instrument Sans Medium"/>
              </a:defRPr>
            </a:lvl1pPr>
            <a:lvl2pPr lvl="1" algn="ctr">
              <a:spcBef>
                <a:spcPts val="1200"/>
              </a:spcBef>
              <a:spcAft>
                <a:spcPts val="0"/>
              </a:spcAft>
              <a:buNone/>
              <a:defRPr sz="1000">
                <a:latin typeface="Instrument Sans Medium"/>
                <a:ea typeface="Instrument Sans Medium"/>
                <a:cs typeface="Instrument Sans Medium"/>
                <a:sym typeface="Instrument Sans Medium"/>
              </a:defRPr>
            </a:lvl2pPr>
            <a:lvl3pPr lvl="2" algn="ctr">
              <a:spcBef>
                <a:spcPts val="1200"/>
              </a:spcBef>
              <a:spcAft>
                <a:spcPts val="0"/>
              </a:spcAft>
              <a:buNone/>
              <a:defRPr sz="1000">
                <a:latin typeface="Instrument Sans Medium"/>
                <a:ea typeface="Instrument Sans Medium"/>
                <a:cs typeface="Instrument Sans Medium"/>
                <a:sym typeface="Instrument Sans Medium"/>
              </a:defRPr>
            </a:lvl3pPr>
            <a:lvl4pPr lvl="3" algn="ctr">
              <a:spcBef>
                <a:spcPts val="1200"/>
              </a:spcBef>
              <a:spcAft>
                <a:spcPts val="0"/>
              </a:spcAft>
              <a:buNone/>
              <a:defRPr sz="1000">
                <a:latin typeface="Instrument Sans Medium"/>
                <a:ea typeface="Instrument Sans Medium"/>
                <a:cs typeface="Instrument Sans Medium"/>
                <a:sym typeface="Instrument Sans Medium"/>
              </a:defRPr>
            </a:lvl4pPr>
            <a:lvl5pPr lvl="4" algn="ctr">
              <a:spcBef>
                <a:spcPts val="1200"/>
              </a:spcBef>
              <a:spcAft>
                <a:spcPts val="0"/>
              </a:spcAft>
              <a:buNone/>
              <a:defRPr sz="1000">
                <a:latin typeface="Instrument Sans Medium"/>
                <a:ea typeface="Instrument Sans Medium"/>
                <a:cs typeface="Instrument Sans Medium"/>
                <a:sym typeface="Instrument Sans Medium"/>
              </a:defRPr>
            </a:lvl5pPr>
            <a:lvl6pPr lvl="5" algn="ctr">
              <a:spcBef>
                <a:spcPts val="1200"/>
              </a:spcBef>
              <a:spcAft>
                <a:spcPts val="0"/>
              </a:spcAft>
              <a:buNone/>
              <a:defRPr sz="1000">
                <a:latin typeface="Instrument Sans Medium"/>
                <a:ea typeface="Instrument Sans Medium"/>
                <a:cs typeface="Instrument Sans Medium"/>
                <a:sym typeface="Instrument Sans Medium"/>
              </a:defRPr>
            </a:lvl6pPr>
            <a:lvl7pPr lvl="6" algn="ctr">
              <a:spcBef>
                <a:spcPts val="1200"/>
              </a:spcBef>
              <a:spcAft>
                <a:spcPts val="0"/>
              </a:spcAft>
              <a:buNone/>
              <a:defRPr sz="1000">
                <a:latin typeface="Instrument Sans Medium"/>
                <a:ea typeface="Instrument Sans Medium"/>
                <a:cs typeface="Instrument Sans Medium"/>
                <a:sym typeface="Instrument Sans Medium"/>
              </a:defRPr>
            </a:lvl7pPr>
            <a:lvl8pPr lvl="7" algn="ctr">
              <a:spcBef>
                <a:spcPts val="1200"/>
              </a:spcBef>
              <a:spcAft>
                <a:spcPts val="0"/>
              </a:spcAft>
              <a:buNone/>
              <a:defRPr sz="1000">
                <a:latin typeface="Instrument Sans Medium"/>
                <a:ea typeface="Instrument Sans Medium"/>
                <a:cs typeface="Instrument Sans Medium"/>
                <a:sym typeface="Instrument Sans Medium"/>
              </a:defRPr>
            </a:lvl8pPr>
            <a:lvl9pPr lvl="8" algn="ctr">
              <a:spcBef>
                <a:spcPts val="1200"/>
              </a:spcBef>
              <a:spcAft>
                <a:spcPts val="1200"/>
              </a:spcAft>
              <a:buNone/>
              <a:defRPr sz="1000">
                <a:latin typeface="Instrument Sans Medium"/>
                <a:ea typeface="Instrument Sans Medium"/>
                <a:cs typeface="Instrument Sans Medium"/>
                <a:sym typeface="Instrument Sans Medium"/>
              </a:defRPr>
            </a:lvl9pPr>
          </a:lstStyle>
          <a:p/>
        </p:txBody>
      </p:sp>
      <p:sp>
        <p:nvSpPr>
          <p:cNvPr id="61" name="Google Shape;61;p13"/>
          <p:cNvSpPr txBox="1"/>
          <p:nvPr>
            <p:ph idx="3" type="subTitle"/>
          </p:nvPr>
        </p:nvSpPr>
        <p:spPr>
          <a:xfrm>
            <a:off x="228600" y="4815600"/>
            <a:ext cx="1611300" cy="1077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
        <p:nvSpPr>
          <p:cNvPr id="62" name="Google Shape;62;p13"/>
          <p:cNvSpPr txBox="1"/>
          <p:nvPr>
            <p:ph idx="4" type="subTitle"/>
          </p:nvPr>
        </p:nvSpPr>
        <p:spPr>
          <a:xfrm>
            <a:off x="6266025" y="4815600"/>
            <a:ext cx="1611300" cy="1077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
        <p:nvSpPr>
          <p:cNvPr id="63" name="Google Shape;63;p13"/>
          <p:cNvSpPr txBox="1"/>
          <p:nvPr>
            <p:ph idx="5" type="subTitle"/>
          </p:nvPr>
        </p:nvSpPr>
        <p:spPr>
          <a:xfrm>
            <a:off x="8055250" y="4815600"/>
            <a:ext cx="868500" cy="107700"/>
          </a:xfrm>
          <a:prstGeom prst="rect">
            <a:avLst/>
          </a:prstGeom>
        </p:spPr>
        <p:txBody>
          <a:bodyPr anchorCtr="0" anchor="t" bIns="91425" lIns="91425" spcFirstLastPara="1" rIns="91425" wrap="square" tIns="91425">
            <a:norm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plotly.go"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Tech Challenge Walkthrough</a:t>
            </a:r>
            <a:endParaRPr/>
          </a:p>
        </p:txBody>
      </p:sp>
      <p:sp>
        <p:nvSpPr>
          <p:cNvPr id="69" name="Google Shape;69;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Gokul Ramanan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Done</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Prepping</a:t>
            </a:r>
            <a:endParaRPr/>
          </a:p>
        </p:txBody>
      </p:sp>
      <p:sp>
        <p:nvSpPr>
          <p:cNvPr id="75" name="Google Shape;75;p15"/>
          <p:cNvSpPr txBox="1"/>
          <p:nvPr>
            <p:ph idx="1" type="body"/>
          </p:nvPr>
        </p:nvSpPr>
        <p:spPr>
          <a:xfrm>
            <a:off x="311700" y="1152475"/>
            <a:ext cx="4931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Created the following columns:</a:t>
            </a:r>
            <a:endParaRPr/>
          </a:p>
          <a:p>
            <a:pPr indent="-317500" lvl="1" marL="914400" rtl="0" algn="l">
              <a:spcBef>
                <a:spcPts val="0"/>
              </a:spcBef>
              <a:spcAft>
                <a:spcPts val="0"/>
              </a:spcAft>
              <a:buSzPts val="1400"/>
              <a:buChar char="○"/>
            </a:pPr>
            <a:r>
              <a:rPr lang="en"/>
              <a:t>Date (year-month-01)</a:t>
            </a:r>
            <a:endParaRPr/>
          </a:p>
          <a:p>
            <a:pPr indent="-317500" lvl="1" marL="914400" rtl="0" algn="l">
              <a:spcBef>
                <a:spcPts val="0"/>
              </a:spcBef>
              <a:spcAft>
                <a:spcPts val="0"/>
              </a:spcAft>
              <a:buSzPts val="1400"/>
              <a:buChar char="○"/>
            </a:pPr>
            <a:r>
              <a:rPr lang="en"/>
              <a:t>Route (Aus port → Foreign port)</a:t>
            </a:r>
            <a:endParaRPr/>
          </a:p>
          <a:p>
            <a:pPr indent="-317500" lvl="1" marL="914400" rtl="0" algn="l">
              <a:spcBef>
                <a:spcPts val="0"/>
              </a:spcBef>
              <a:spcAft>
                <a:spcPts val="0"/>
              </a:spcAft>
              <a:buSzPts val="1400"/>
              <a:buChar char="○"/>
            </a:pPr>
            <a:r>
              <a:rPr lang="en"/>
              <a:t>City_pair </a:t>
            </a:r>
            <a:r>
              <a:rPr lang="en"/>
              <a:t>(Aus port | Foreign port)</a:t>
            </a:r>
            <a:endParaRPr/>
          </a:p>
          <a:p>
            <a:pPr indent="-317500" lvl="1" marL="914400" rtl="0" algn="l">
              <a:spcBef>
                <a:spcPts val="0"/>
              </a:spcBef>
              <a:spcAft>
                <a:spcPts val="0"/>
              </a:spcAft>
              <a:buSzPts val="1400"/>
              <a:buChar char="○"/>
            </a:pPr>
            <a:r>
              <a:rPr lang="en"/>
              <a:t>Load_balance_diff (passenger_in - passenger_out)</a:t>
            </a:r>
            <a:endParaRPr/>
          </a:p>
          <a:p>
            <a:pPr indent="-317500" lvl="1" marL="914400" rtl="0" algn="l">
              <a:spcBef>
                <a:spcPts val="0"/>
              </a:spcBef>
              <a:spcAft>
                <a:spcPts val="0"/>
              </a:spcAft>
              <a:buSzPts val="1400"/>
              <a:buChar char="○"/>
            </a:pPr>
            <a:r>
              <a:rPr lang="en"/>
              <a:t>Load_balance_ratio </a:t>
            </a:r>
            <a:r>
              <a:rPr lang="en"/>
              <a:t>(passenger_in / passenger_out)</a:t>
            </a:r>
            <a:endParaRPr/>
          </a:p>
          <a:p>
            <a:pPr indent="-317500" lvl="1" marL="914400" rtl="0" algn="l">
              <a:spcBef>
                <a:spcPts val="0"/>
              </a:spcBef>
              <a:spcAft>
                <a:spcPts val="0"/>
              </a:spcAft>
              <a:buSzPts val="1400"/>
              <a:buChar char="○"/>
            </a:pPr>
            <a:r>
              <a:rPr lang="en"/>
              <a:t>Continent</a:t>
            </a:r>
            <a:endParaRPr/>
          </a:p>
          <a:p>
            <a:pPr indent="-317500" lvl="1" marL="914400" rtl="0" algn="l">
              <a:spcBef>
                <a:spcPts val="0"/>
              </a:spcBef>
              <a:spcAft>
                <a:spcPts val="0"/>
              </a:spcAft>
              <a:buSzPts val="1400"/>
              <a:buChar char="○"/>
            </a:pPr>
            <a:r>
              <a:rPr lang="en"/>
              <a:t>Passenger_total_z (Z score of the route’s month)</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398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81" name="Google Shape;81;p16"/>
          <p:cNvPicPr preferRelativeResize="0"/>
          <p:nvPr/>
        </p:nvPicPr>
        <p:blipFill>
          <a:blip r:embed="rId3">
            <a:alphaModFix/>
          </a:blip>
          <a:stretch>
            <a:fillRect/>
          </a:stretch>
        </p:blipFill>
        <p:spPr>
          <a:xfrm>
            <a:off x="260213" y="844200"/>
            <a:ext cx="4051575" cy="2025800"/>
          </a:xfrm>
          <a:prstGeom prst="rect">
            <a:avLst/>
          </a:prstGeom>
          <a:noFill/>
          <a:ln>
            <a:noFill/>
          </a:ln>
        </p:spPr>
      </p:pic>
      <p:pic>
        <p:nvPicPr>
          <p:cNvPr id="82" name="Google Shape;82;p16"/>
          <p:cNvPicPr preferRelativeResize="0"/>
          <p:nvPr/>
        </p:nvPicPr>
        <p:blipFill>
          <a:blip r:embed="rId4">
            <a:alphaModFix/>
          </a:blip>
          <a:stretch>
            <a:fillRect/>
          </a:stretch>
        </p:blipFill>
        <p:spPr>
          <a:xfrm>
            <a:off x="152400" y="2958150"/>
            <a:ext cx="4267203" cy="2133601"/>
          </a:xfrm>
          <a:prstGeom prst="rect">
            <a:avLst/>
          </a:prstGeom>
          <a:noFill/>
          <a:ln>
            <a:noFill/>
          </a:ln>
        </p:spPr>
      </p:pic>
      <p:pic>
        <p:nvPicPr>
          <p:cNvPr id="83" name="Google Shape;83;p16"/>
          <p:cNvPicPr preferRelativeResize="0"/>
          <p:nvPr/>
        </p:nvPicPr>
        <p:blipFill>
          <a:blip r:embed="rId5">
            <a:alphaModFix/>
          </a:blip>
          <a:stretch>
            <a:fillRect/>
          </a:stretch>
        </p:blipFill>
        <p:spPr>
          <a:xfrm>
            <a:off x="4572000" y="2958150"/>
            <a:ext cx="4267197" cy="2133601"/>
          </a:xfrm>
          <a:prstGeom prst="rect">
            <a:avLst/>
          </a:prstGeom>
          <a:noFill/>
          <a:ln>
            <a:noFill/>
          </a:ln>
        </p:spPr>
      </p:pic>
      <p:pic>
        <p:nvPicPr>
          <p:cNvPr id="84" name="Google Shape;84;p16"/>
          <p:cNvPicPr preferRelativeResize="0"/>
          <p:nvPr/>
        </p:nvPicPr>
        <p:blipFill>
          <a:blip r:embed="rId6">
            <a:alphaModFix/>
          </a:blip>
          <a:stretch>
            <a:fillRect/>
          </a:stretch>
        </p:blipFill>
        <p:spPr>
          <a:xfrm>
            <a:off x="5236613" y="313975"/>
            <a:ext cx="2937976" cy="2556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Walkthrough</a:t>
            </a:r>
            <a:endParaRPr/>
          </a:p>
        </p:txBody>
      </p:sp>
      <p:sp>
        <p:nvSpPr>
          <p:cNvPr id="90" name="Google Shape;90;p17"/>
          <p:cNvSpPr txBox="1"/>
          <p:nvPr>
            <p:ph idx="1" type="body"/>
          </p:nvPr>
        </p:nvSpPr>
        <p:spPr>
          <a:xfrm>
            <a:off x="311700" y="1152475"/>
            <a:ext cx="2035200" cy="36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Used Panel and </a:t>
            </a:r>
            <a:r>
              <a:rPr lang="en" u="sng">
                <a:solidFill>
                  <a:schemeClr val="hlink"/>
                </a:solidFill>
                <a:hlinkClick r:id="rId3"/>
              </a:rPr>
              <a:t>plotly.go</a:t>
            </a:r>
            <a:r>
              <a:rPr lang="en"/>
              <a:t> for timeseries</a:t>
            </a:r>
            <a:endParaRPr/>
          </a:p>
          <a:p>
            <a:pPr indent="-342900" lvl="0" marL="457200" rtl="0" algn="l">
              <a:spcBef>
                <a:spcPts val="0"/>
              </a:spcBef>
              <a:spcAft>
                <a:spcPts val="0"/>
              </a:spcAft>
              <a:buSzPts val="1800"/>
              <a:buChar char="●"/>
            </a:pPr>
            <a:r>
              <a:rPr lang="en"/>
              <a:t>Currently on default filters</a:t>
            </a:r>
            <a:endParaRPr/>
          </a:p>
          <a:p>
            <a:pPr indent="-342900" lvl="0" marL="457200" rtl="0" algn="l">
              <a:spcBef>
                <a:spcPts val="0"/>
              </a:spcBef>
              <a:spcAft>
                <a:spcPts val="0"/>
              </a:spcAft>
              <a:buSzPts val="1800"/>
              <a:buChar char="●"/>
            </a:pPr>
            <a:r>
              <a:rPr lang="en"/>
              <a:t>Includes top n and bottom n totals</a:t>
            </a:r>
            <a:endParaRPr/>
          </a:p>
          <a:p>
            <a:pPr indent="-342900" lvl="0" marL="457200" rtl="0" algn="l">
              <a:spcBef>
                <a:spcPts val="0"/>
              </a:spcBef>
              <a:spcAft>
                <a:spcPts val="0"/>
              </a:spcAft>
              <a:buSzPts val="1800"/>
              <a:buChar char="●"/>
            </a:pPr>
            <a:r>
              <a:rPr lang="en"/>
              <a:t>Will walkthrough live version</a:t>
            </a:r>
            <a:endParaRPr/>
          </a:p>
        </p:txBody>
      </p:sp>
      <p:pic>
        <p:nvPicPr>
          <p:cNvPr id="91" name="Google Shape;91;p17"/>
          <p:cNvPicPr preferRelativeResize="0"/>
          <p:nvPr/>
        </p:nvPicPr>
        <p:blipFill rotWithShape="1">
          <a:blip r:embed="rId4">
            <a:alphaModFix/>
          </a:blip>
          <a:srcRect b="0" l="0" r="0" t="990"/>
          <a:stretch/>
        </p:blipFill>
        <p:spPr>
          <a:xfrm>
            <a:off x="2492750" y="1152475"/>
            <a:ext cx="6440627" cy="3783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sp>
        <p:nvSpPr>
          <p:cNvPr id="97" name="Google Shape;97;p18"/>
          <p:cNvSpPr txBox="1"/>
          <p:nvPr>
            <p:ph idx="1" type="body"/>
          </p:nvPr>
        </p:nvSpPr>
        <p:spPr>
          <a:xfrm>
            <a:off x="311700" y="1152475"/>
            <a:ext cx="379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Linear Regression?</a:t>
            </a:r>
            <a:endParaRPr/>
          </a:p>
          <a:p>
            <a:pPr indent="-342900" lvl="0" marL="457200" rtl="0" algn="l">
              <a:spcBef>
                <a:spcPts val="0"/>
              </a:spcBef>
              <a:spcAft>
                <a:spcPts val="0"/>
              </a:spcAft>
              <a:buSzPts val="1800"/>
              <a:buChar char="●"/>
            </a:pPr>
            <a:r>
              <a:rPr lang="en"/>
              <a:t>Chose SARIMA</a:t>
            </a:r>
            <a:endParaRPr/>
          </a:p>
          <a:p>
            <a:pPr indent="-317500" lvl="1" marL="914400" rtl="0" algn="l">
              <a:spcBef>
                <a:spcPts val="0"/>
              </a:spcBef>
              <a:spcAft>
                <a:spcPts val="0"/>
              </a:spcAft>
              <a:buSzPts val="1400"/>
              <a:buChar char="○"/>
            </a:pPr>
            <a:r>
              <a:rPr lang="en"/>
              <a:t>Works well with seasonal data</a:t>
            </a:r>
            <a:endParaRPr/>
          </a:p>
          <a:p>
            <a:pPr indent="-317500" lvl="1" marL="914400" rtl="0" algn="l">
              <a:spcBef>
                <a:spcPts val="0"/>
              </a:spcBef>
              <a:spcAft>
                <a:spcPts val="0"/>
              </a:spcAft>
              <a:buSzPts val="1400"/>
              <a:buChar char="○"/>
            </a:pPr>
            <a:r>
              <a:rPr lang="en"/>
              <a:t>Works with non-stationary data</a:t>
            </a:r>
            <a:endParaRPr/>
          </a:p>
        </p:txBody>
      </p:sp>
      <p:pic>
        <p:nvPicPr>
          <p:cNvPr id="98" name="Google Shape;98;p18"/>
          <p:cNvPicPr preferRelativeResize="0"/>
          <p:nvPr/>
        </p:nvPicPr>
        <p:blipFill>
          <a:blip r:embed="rId3">
            <a:alphaModFix/>
          </a:blip>
          <a:stretch>
            <a:fillRect/>
          </a:stretch>
        </p:blipFill>
        <p:spPr>
          <a:xfrm>
            <a:off x="4884275" y="661263"/>
            <a:ext cx="3820977" cy="3820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Implementation Justification</a:t>
            </a:r>
            <a:endParaRPr/>
          </a:p>
        </p:txBody>
      </p:sp>
      <p:sp>
        <p:nvSpPr>
          <p:cNvPr id="104" name="Google Shape;104;p19"/>
          <p:cNvSpPr txBox="1"/>
          <p:nvPr>
            <p:ph idx="1" type="body"/>
          </p:nvPr>
        </p:nvSpPr>
        <p:spPr>
          <a:xfrm>
            <a:off x="311700" y="1152475"/>
            <a:ext cx="442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Non-seasonal parameters: (p=1, d=1, q=1)</a:t>
            </a:r>
            <a:endParaRPr/>
          </a:p>
          <a:p>
            <a:pPr indent="-342900" lvl="0" marL="457200" rtl="0" algn="l">
              <a:spcBef>
                <a:spcPts val="0"/>
              </a:spcBef>
              <a:spcAft>
                <a:spcPts val="0"/>
              </a:spcAft>
              <a:buSzPts val="1800"/>
              <a:buChar char="●"/>
            </a:pPr>
            <a:r>
              <a:rPr lang="en"/>
              <a:t>Seasonal parameters: (P=1, D=1, Q=1, s=12)</a:t>
            </a:r>
            <a:endParaRPr/>
          </a:p>
          <a:p>
            <a:pPr indent="-342900" lvl="0" marL="457200" rtl="0" algn="l">
              <a:spcBef>
                <a:spcPts val="0"/>
              </a:spcBef>
              <a:spcAft>
                <a:spcPts val="0"/>
              </a:spcAft>
              <a:buSzPts val="1800"/>
              <a:buChar char="●"/>
            </a:pPr>
            <a:r>
              <a:rPr lang="en"/>
              <a:t>1985 - 1988 data for training</a:t>
            </a:r>
            <a:endParaRPr/>
          </a:p>
          <a:p>
            <a:pPr indent="-342900" lvl="0" marL="457200" rtl="0" algn="l">
              <a:spcBef>
                <a:spcPts val="0"/>
              </a:spcBef>
              <a:spcAft>
                <a:spcPts val="0"/>
              </a:spcAft>
              <a:buSzPts val="1800"/>
              <a:buChar char="●"/>
            </a:pPr>
            <a:r>
              <a:rPr lang="en"/>
              <a:t>1989 first 6 months for testing to find accuracy</a:t>
            </a:r>
            <a:endParaRPr/>
          </a:p>
        </p:txBody>
      </p:sp>
      <p:pic>
        <p:nvPicPr>
          <p:cNvPr id="105" name="Google Shape;105;p19"/>
          <p:cNvPicPr preferRelativeResize="0"/>
          <p:nvPr/>
        </p:nvPicPr>
        <p:blipFill>
          <a:blip r:embed="rId3">
            <a:alphaModFix/>
          </a:blip>
          <a:stretch>
            <a:fillRect/>
          </a:stretch>
        </p:blipFill>
        <p:spPr>
          <a:xfrm>
            <a:off x="5044325" y="445026"/>
            <a:ext cx="3707701" cy="1721424"/>
          </a:xfrm>
          <a:prstGeom prst="rect">
            <a:avLst/>
          </a:prstGeom>
          <a:noFill/>
          <a:ln>
            <a:noFill/>
          </a:ln>
        </p:spPr>
      </p:pic>
      <p:pic>
        <p:nvPicPr>
          <p:cNvPr id="106" name="Google Shape;106;p19"/>
          <p:cNvPicPr preferRelativeResize="0"/>
          <p:nvPr/>
        </p:nvPicPr>
        <p:blipFill>
          <a:blip r:embed="rId4">
            <a:alphaModFix/>
          </a:blip>
          <a:stretch>
            <a:fillRect/>
          </a:stretch>
        </p:blipFill>
        <p:spPr>
          <a:xfrm>
            <a:off x="4971506" y="2502650"/>
            <a:ext cx="3853326" cy="166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sp>
        <p:nvSpPr>
          <p:cNvPr id="112" name="Google Shape;112;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Singapore Foreign Port showed best accuracy</a:t>
            </a:r>
            <a:endParaRPr/>
          </a:p>
          <a:p>
            <a:pPr indent="-342900" lvl="0" marL="457200" rtl="0" algn="l">
              <a:spcBef>
                <a:spcPts val="0"/>
              </a:spcBef>
              <a:spcAft>
                <a:spcPts val="0"/>
              </a:spcAft>
              <a:buSzPts val="1800"/>
              <a:buChar char="●"/>
            </a:pPr>
            <a:r>
              <a:rPr lang="en"/>
              <a:t>Sydney and Auckland not too accurate (highest passenger traffic though)</a:t>
            </a:r>
            <a:endParaRPr/>
          </a:p>
          <a:p>
            <a:pPr indent="-342900" lvl="0" marL="457200" rtl="0" algn="l">
              <a:spcBef>
                <a:spcPts val="0"/>
              </a:spcBef>
              <a:spcAft>
                <a:spcPts val="0"/>
              </a:spcAft>
              <a:buSzPts val="1800"/>
              <a:buChar char="●"/>
            </a:pPr>
            <a:r>
              <a:rPr lang="en"/>
              <a:t>Why?</a:t>
            </a:r>
            <a:endParaRPr/>
          </a:p>
        </p:txBody>
      </p:sp>
      <p:pic>
        <p:nvPicPr>
          <p:cNvPr id="113" name="Google Shape;113;p20"/>
          <p:cNvPicPr preferRelativeResize="0"/>
          <p:nvPr/>
        </p:nvPicPr>
        <p:blipFill>
          <a:blip r:embed="rId3">
            <a:alphaModFix/>
          </a:blip>
          <a:stretch>
            <a:fillRect/>
          </a:stretch>
        </p:blipFill>
        <p:spPr>
          <a:xfrm>
            <a:off x="4645775" y="1017725"/>
            <a:ext cx="4267200" cy="2216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Forecasted Values</a:t>
            </a:r>
            <a:endParaRPr/>
          </a:p>
        </p:txBody>
      </p:sp>
      <p:pic>
        <p:nvPicPr>
          <p:cNvPr id="119" name="Google Shape;119;p21"/>
          <p:cNvPicPr preferRelativeResize="0"/>
          <p:nvPr/>
        </p:nvPicPr>
        <p:blipFill>
          <a:blip r:embed="rId3">
            <a:alphaModFix/>
          </a:blip>
          <a:stretch>
            <a:fillRect/>
          </a:stretch>
        </p:blipFill>
        <p:spPr>
          <a:xfrm>
            <a:off x="158950" y="1017725"/>
            <a:ext cx="4389399" cy="1995181"/>
          </a:xfrm>
          <a:prstGeom prst="rect">
            <a:avLst/>
          </a:prstGeom>
          <a:noFill/>
          <a:ln>
            <a:noFill/>
          </a:ln>
        </p:spPr>
      </p:pic>
      <p:pic>
        <p:nvPicPr>
          <p:cNvPr id="120" name="Google Shape;120;p21"/>
          <p:cNvPicPr preferRelativeResize="0"/>
          <p:nvPr/>
        </p:nvPicPr>
        <p:blipFill>
          <a:blip r:embed="rId4">
            <a:alphaModFix/>
          </a:blip>
          <a:stretch>
            <a:fillRect/>
          </a:stretch>
        </p:blipFill>
        <p:spPr>
          <a:xfrm>
            <a:off x="4653775" y="1017725"/>
            <a:ext cx="4389399" cy="1995175"/>
          </a:xfrm>
          <a:prstGeom prst="rect">
            <a:avLst/>
          </a:prstGeom>
          <a:noFill/>
          <a:ln>
            <a:noFill/>
          </a:ln>
        </p:spPr>
      </p:pic>
      <p:pic>
        <p:nvPicPr>
          <p:cNvPr id="121" name="Google Shape;121;p21"/>
          <p:cNvPicPr preferRelativeResize="0"/>
          <p:nvPr/>
        </p:nvPicPr>
        <p:blipFill>
          <a:blip r:embed="rId5">
            <a:alphaModFix/>
          </a:blip>
          <a:stretch>
            <a:fillRect/>
          </a:stretch>
        </p:blipFill>
        <p:spPr>
          <a:xfrm>
            <a:off x="2563625" y="3165306"/>
            <a:ext cx="4016746" cy="18257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Invest in Singapore foreign routes</a:t>
            </a:r>
            <a:endParaRPr/>
          </a:p>
          <a:p>
            <a:pPr indent="-342900" lvl="0" marL="457200" rtl="0" algn="l">
              <a:spcBef>
                <a:spcPts val="0"/>
              </a:spcBef>
              <a:spcAft>
                <a:spcPts val="0"/>
              </a:spcAft>
              <a:buSzPts val="1800"/>
              <a:buChar char="●"/>
            </a:pPr>
            <a:r>
              <a:rPr lang="en"/>
              <a:t>Scale back from Sydney and Auckland route</a:t>
            </a:r>
            <a:endParaRPr/>
          </a:p>
          <a:p>
            <a:pPr indent="-342900" lvl="0" marL="457200" rtl="0" algn="l">
              <a:spcBef>
                <a:spcPts val="0"/>
              </a:spcBef>
              <a:spcAft>
                <a:spcPts val="0"/>
              </a:spcAft>
              <a:buSzPts val="1800"/>
              <a:buChar char="●"/>
            </a:pPr>
            <a:r>
              <a:rPr lang="en"/>
              <a:t>Use model for stable seasonal routes</a:t>
            </a:r>
            <a:endParaRPr/>
          </a:p>
          <a:p>
            <a:pPr indent="-342900" lvl="0" marL="457200" rtl="0" algn="l">
              <a:spcBef>
                <a:spcPts val="0"/>
              </a:spcBef>
              <a:spcAft>
                <a:spcPts val="0"/>
              </a:spcAft>
              <a:buSzPts val="1800"/>
              <a:buChar char="●"/>
            </a:pPr>
            <a:r>
              <a:rPr lang="en"/>
              <a:t>Investment/Resourcing Decisions</a:t>
            </a:r>
            <a:endParaRPr/>
          </a:p>
        </p:txBody>
      </p:sp>
      <p:pic>
        <p:nvPicPr>
          <p:cNvPr id="128" name="Google Shape;128;p22" title="images.png"/>
          <p:cNvPicPr preferRelativeResize="0"/>
          <p:nvPr/>
        </p:nvPicPr>
        <p:blipFill>
          <a:blip r:embed="rId3">
            <a:alphaModFix/>
          </a:blip>
          <a:stretch>
            <a:fillRect/>
          </a:stretch>
        </p:blipFill>
        <p:spPr>
          <a:xfrm>
            <a:off x="442425" y="2877225"/>
            <a:ext cx="6805100" cy="1876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